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5"/>
  </p:sldMasterIdLst>
  <p:notesMasterIdLst>
    <p:notesMasterId r:id="rId9"/>
  </p:notesMasterIdLst>
  <p:sldIdLst>
    <p:sldId id="256" r:id="rId6"/>
    <p:sldId id="476" r:id="rId7"/>
    <p:sldId id="47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C85A0DA7-D29C-47AE-AED9-ECE0C7624CEA}">
          <p14:sldIdLst>
            <p14:sldId id="256"/>
            <p14:sldId id="476"/>
            <p14:sldId id="4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3323"/>
    <a:srgbClr val="FF9900"/>
    <a:srgbClr val="FF6600"/>
    <a:srgbClr val="CC3300"/>
    <a:srgbClr val="660066"/>
    <a:srgbClr val="CC0099"/>
    <a:srgbClr val="EEB97E"/>
    <a:srgbClr val="BA8270"/>
    <a:srgbClr val="E4AB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012D3-6ABD-4551-B749-41FCC7839F1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10F31-3F4F-4FFE-88C6-7D5304F2D1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50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10F31-3F4F-4FFE-88C6-7D5304F2D11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52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10F31-3F4F-4FFE-88C6-7D5304F2D11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3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4CD66AE-E42F-4E61-ABCC-9EFAC3BCCDB6}" type="datetimeFigureOut">
              <a:rPr lang="ru-RU" smtClean="0"/>
              <a:t>04.08.2021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D43CA7E-EFD6-4FDF-823E-4362030F9C84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6600"/>
            </a:gs>
            <a:gs pos="16000">
              <a:srgbClr val="9D4933">
                <a:lumMod val="45000"/>
                <a:lumOff val="55000"/>
              </a:srgbClr>
            </a:gs>
            <a:gs pos="83000">
              <a:srgbClr val="9D4933">
                <a:lumMod val="45000"/>
                <a:lumOff val="55000"/>
              </a:srgbClr>
            </a:gs>
            <a:gs pos="100000">
              <a:srgbClr val="9D4933">
                <a:lumMod val="30000"/>
                <a:lumOff val="70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76872"/>
            <a:ext cx="6696744" cy="3840184"/>
          </a:xfrm>
          <a:gradFill>
            <a:gsLst>
              <a:gs pos="0">
                <a:srgbClr val="FF6600"/>
              </a:gs>
              <a:gs pos="16000">
                <a:srgbClr val="9D4933">
                  <a:lumMod val="45000"/>
                  <a:lumOff val="55000"/>
                </a:srgbClr>
              </a:gs>
              <a:gs pos="83000">
                <a:srgbClr val="9D4933">
                  <a:lumMod val="45000"/>
                  <a:lumOff val="55000"/>
                </a:srgbClr>
              </a:gs>
              <a:gs pos="100000">
                <a:srgbClr val="9D4933">
                  <a:lumMod val="30000"/>
                  <a:lumOff val="70000"/>
                </a:srgbClr>
              </a:gs>
            </a:gsLst>
            <a:lin ang="54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МФЦ зерноградского района СООБЩАЕТ ОБ ИЗМЕНЕНИИ ПОРЯДКА ПРИЕМА ЗАЯВИТЕЛЕЙ С 04 АВГУСТА 2021 ГОДА</a:t>
            </a:r>
            <a:r>
              <a:rPr lang="ru-RU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51326"/>
            <a:ext cx="3240360" cy="19535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66385" y="6117056"/>
            <a:ext cx="2153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Зерноград, 2021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42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7310" y="1772816"/>
            <a:ext cx="8609380" cy="4752527"/>
          </a:xfrm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600" b="1" dirty="0">
                <a:solidFill>
                  <a:srgbClr val="FF0000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❗❗❗</a:t>
            </a:r>
            <a:r>
              <a:rPr lang="ru-RU" sz="4600" b="1" dirty="0">
                <a:solidFill>
                  <a:srgbClr val="FF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04 августа 2021 года </a:t>
            </a:r>
            <a:r>
              <a:rPr lang="ru-RU" sz="4600" b="1" dirty="0" smtClean="0">
                <a:solidFill>
                  <a:srgbClr val="FF0000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❗❗❗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4600" b="1" dirty="0" smtClean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 </a:t>
            </a:r>
            <a:r>
              <a:rPr lang="ru-RU" sz="4600" b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 в залы обслуживания МФЦ и аналогичные залы обслуживания населения (в том числе операционные залы) иных организаций осуществляется при предъявлении посетителем одного из следующих документов</a:t>
            </a:r>
            <a:r>
              <a:rPr lang="ru-RU" sz="4600" b="1" dirty="0" smtClean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200" dirty="0" smtClean="0">
              <a:solidFill>
                <a:srgbClr val="262626"/>
              </a:solidFill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lvl="0" indent="0">
              <a:buClr>
                <a:srgbClr val="9D4933"/>
              </a:buClr>
              <a:buNone/>
            </a:pPr>
            <a:r>
              <a:rPr lang="ru-RU" sz="2400" dirty="0" smtClean="0">
                <a:solidFill>
                  <a:srgbClr val="9D4933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9D4933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81701" y="304801"/>
            <a:ext cx="7137866" cy="1107975"/>
          </a:xfrm>
        </p:spPr>
        <p:txBody>
          <a:bodyPr/>
          <a:lstStyle/>
          <a:p>
            <a:pPr algn="just"/>
            <a:r>
              <a:rPr lang="ru-RU" sz="1000" b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В связи с Постановлением Правительства Ростовской области № 622 от 03.08.2021 г, в соответствии с ФЗ №52 от 30.03.1999 г и на основании предложений Главного государственного санитарного врача по Ростовской области №1-16854 от 19.07.2021 , № 1-17904 от 28.07.2021 в целях снижения рисков </a:t>
            </a:r>
            <a:r>
              <a:rPr lang="ru-RU" sz="1000" b="1" dirty="0" smtClean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осложнения эпидемиологической </a:t>
            </a:r>
            <a:r>
              <a:rPr lang="ru-RU" sz="1000" b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обстановки, связанной с распространением новой </a:t>
            </a:r>
            <a:r>
              <a:rPr lang="ru-RU" sz="1000" b="1" dirty="0" err="1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коронавирусной</a:t>
            </a:r>
            <a:r>
              <a:rPr lang="ru-RU" sz="1000" b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инфекции (COVID-19) на территории Ростовской области </a:t>
            </a:r>
            <a:r>
              <a:rPr lang="ru-RU" sz="1000" b="1" dirty="0" smtClean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Правительство Ростовской области Постановляет: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4801"/>
            <a:ext cx="1458173" cy="11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Объект 1"/>
          <p:cNvSpPr txBox="1">
            <a:spLocks/>
          </p:cNvSpPr>
          <p:nvPr/>
        </p:nvSpPr>
        <p:spPr>
          <a:xfrm>
            <a:off x="2772960" y="1556792"/>
            <a:ext cx="3644990" cy="830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Wingdings 2" pitchFamily="18" charset="2"/>
              <a:buNone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</a:t>
            </a:r>
          </a:p>
          <a:p>
            <a:pPr marL="45720" indent="0">
              <a:buFont typeface="Wingdings 2" pitchFamily="18" charset="2"/>
              <a:buNone/>
            </a:pP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429000"/>
            <a:ext cx="8496945" cy="832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050" dirty="0" smtClean="0">
              <a:solidFill>
                <a:srgbClr val="262626"/>
              </a:solidFill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3921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07704" y="332656"/>
            <a:ext cx="6854556" cy="1077585"/>
          </a:xfrm>
        </p:spPr>
        <p:txBody>
          <a:bodyPr/>
          <a:lstStyle/>
          <a:p>
            <a:endParaRPr lang="ru-RU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67" y="260648"/>
            <a:ext cx="1458173" cy="11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484784"/>
            <a:ext cx="8568951" cy="51169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rgbClr val="FF0000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📜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Медицинский документ, подтверждающий получение вакцины от новой </a:t>
            </a:r>
            <a:r>
              <a:rPr lang="ru-RU" b="1" i="1" dirty="0" err="1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инфекции (COVID-19), либо сертификат профилактической прививки от новой </a:t>
            </a:r>
            <a:r>
              <a:rPr lang="ru-RU" b="1" i="1" dirty="0" err="1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инфекции (COVID-19), в том числе из личного кабинета Единого портала государственных и муниципальных услуг, в электронном виде или на бумажном носителе;</a:t>
            </a:r>
          </a:p>
          <a:p>
            <a:pPr lvl="0" algn="just"/>
            <a:r>
              <a:rPr lang="ru-RU" b="1" i="1" dirty="0">
                <a:solidFill>
                  <a:srgbClr val="FF0000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📜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Медицинский документ о перенесенном заболевании, вызванном новой </a:t>
            </a:r>
            <a:r>
              <a:rPr lang="ru-RU" b="1" i="1" dirty="0" err="1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инфекцией (COVID-19), либо сертификат о перенесенном заболевании (COVID-19) из личного кабинета Единого портала государственных и муниципальных услуг в электронном виде или на бумажном носителе (для лиц, со дня выздоровления которых прошло не более шести месяцев);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rgbClr val="FF0000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📜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Медицинский документ, подтверждающий отрицательный результат лабораторного исследования материала на новую </a:t>
            </a:r>
            <a:r>
              <a:rPr lang="ru-RU" b="1" i="1" dirty="0" err="1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коронавирусную</a:t>
            </a:r>
            <a:r>
              <a:rPr lang="ru-RU" b="1" i="1" dirty="0">
                <a:solidFill>
                  <a:srgbClr val="262626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инфекцию (COVID-19) методом полимеразной цепной реакции (ПЦР), дата выдачи которого не превышает трех календарных дней.</a:t>
            </a:r>
            <a:endParaRPr lang="ru-RU" b="1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8823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Другая 10">
      <a:dk1>
        <a:sysClr val="windowText" lastClr="000000"/>
      </a:dk1>
      <a:lt1>
        <a:sysClr val="window" lastClr="FFFFFF"/>
      </a:lt1>
      <a:dk2>
        <a:srgbClr val="D7C7B4"/>
      </a:dk2>
      <a:lt2>
        <a:srgbClr val="EFE8E1"/>
      </a:lt2>
      <a:accent1>
        <a:srgbClr val="9D4933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db0c26b-9f02-4e08-88d8-3540d4e09bd3">CT3J6XXKEFMW-5-5661</_dlc_DocId>
    <_dlc_DocIdUrl xmlns="fdb0c26b-9f02-4e08-88d8-3540d4e09bd3">
      <Url>http://spmfcportal/dpt/_layouts/15/DocIdRedir.aspx?ID=CT3J6XXKEFMW-5-5661</Url>
      <Description>CT3J6XXKEFMW-5-5661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1DFA227C5377340A15E7A926D0762FB" ma:contentTypeVersion="6" ma:contentTypeDescription="Создание документа." ma:contentTypeScope="" ma:versionID="d9743ce9b245acdcb05c420b39c4202a">
  <xsd:schema xmlns:xsd="http://www.w3.org/2001/XMLSchema" xmlns:xs="http://www.w3.org/2001/XMLSchema" xmlns:p="http://schemas.microsoft.com/office/2006/metadata/properties" xmlns:ns2="fdb0c26b-9f02-4e08-88d8-3540d4e09bd3" targetNamespace="http://schemas.microsoft.com/office/2006/metadata/properties" ma:root="true" ma:fieldsID="14047183185dadb19d6a5a20515232fe" ns2:_="">
    <xsd:import namespace="fdb0c26b-9f02-4e08-88d8-3540d4e09b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b0c26b-9f02-4e08-88d8-3540d4e09bd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D5E82B-7C82-4A20-BC0D-272FA9391417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fdb0c26b-9f02-4e08-88d8-3540d4e09bd3"/>
  </ds:schemaRefs>
</ds:datastoreItem>
</file>

<file path=customXml/itemProps2.xml><?xml version="1.0" encoding="utf-8"?>
<ds:datastoreItem xmlns:ds="http://schemas.openxmlformats.org/officeDocument/2006/customXml" ds:itemID="{E24CB06B-4CB5-4925-8F56-1CB3724466E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A347D73-7799-4971-9F0A-B34E01C68D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b0c26b-9f02-4e08-88d8-3540d4e09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191CB56-B533-4A58-9F78-0A24751BAF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10817</TotalTime>
  <Words>257</Words>
  <Application>Microsoft Office PowerPoint</Application>
  <PresentationFormat>Экран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Arial</vt:lpstr>
      <vt:lpstr>Calibri</vt:lpstr>
      <vt:lpstr>Franklin Gothic Medium</vt:lpstr>
      <vt:lpstr>Segoe UI</vt:lpstr>
      <vt:lpstr>Segoe UI Symbol</vt:lpstr>
      <vt:lpstr>Times New Roman</vt:lpstr>
      <vt:lpstr>Wingdings</vt:lpstr>
      <vt:lpstr>Wingdings 2</vt:lpstr>
      <vt:lpstr>Сетка</vt:lpstr>
      <vt:lpstr>МФЦ зерноградского района СООБЩАЕТ ОБ ИЗМЕНЕНИИ ПОРЯДКА ПРИЕМА ЗАЯВИТЕЛЕЙ С 04 АВГУСТА 2021 ГОДА </vt:lpstr>
      <vt:lpstr>В связи с Постановлением Правительства Ростовской области № 622 от 03.08.2021 г, в соответствии с ФЗ №52 от 30.03.1999 г и на основании предложений Главного государственного санитарного врача по Ростовской области №1-16854 от 19.07.2021 , № 1-17904 от 28.07.2021 в целях снижения рисков осложнения эпидемиологической обстановки, связанной с распространением новой коронавирусной инфекции (COVID-19) на территории Ростовской области Правительство Ростовской области Постановляет: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Темлянцева Ольга</dc:creator>
  <cp:lastModifiedBy>Захарова Наталия Николаевна</cp:lastModifiedBy>
  <cp:revision>632</cp:revision>
  <dcterms:created xsi:type="dcterms:W3CDTF">2014-10-30T06:16:22Z</dcterms:created>
  <dcterms:modified xsi:type="dcterms:W3CDTF">2021-08-04T05:40:30Z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0x01010051DFA227C5377340A15E7A926D0762FB</vt:lpwstr>
  </property>
  <property fmtid="{D5CDD505-2E9C-101B-9397-08002B2CF9AE}" pid="3" name="_dlc_DocIdItemGuid">
    <vt:lpwstr>96154826-8b52-4131-b9f3-0b519c93e527</vt:lpwstr>
  </property>
</Properties>
</file>